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81" r:id="rId2"/>
    <p:sldId id="396" r:id="rId3"/>
    <p:sldId id="256" r:id="rId4"/>
    <p:sldId id="258" r:id="rId5"/>
    <p:sldId id="259" r:id="rId6"/>
    <p:sldId id="303" r:id="rId7"/>
    <p:sldId id="304" r:id="rId8"/>
    <p:sldId id="257" r:id="rId9"/>
    <p:sldId id="305" r:id="rId10"/>
    <p:sldId id="306" r:id="rId11"/>
    <p:sldId id="302" r:id="rId12"/>
    <p:sldId id="308" r:id="rId13"/>
    <p:sldId id="309" r:id="rId14"/>
    <p:sldId id="310" r:id="rId15"/>
    <p:sldId id="260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263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34" r:id="rId33"/>
    <p:sldId id="379" r:id="rId34"/>
    <p:sldId id="380" r:id="rId35"/>
    <p:sldId id="349" r:id="rId36"/>
    <p:sldId id="261" r:id="rId37"/>
    <p:sldId id="381" r:id="rId38"/>
    <p:sldId id="382" r:id="rId39"/>
    <p:sldId id="383" r:id="rId40"/>
    <p:sldId id="311" r:id="rId41"/>
    <p:sldId id="264" r:id="rId42"/>
    <p:sldId id="265" r:id="rId43"/>
    <p:sldId id="384" r:id="rId44"/>
    <p:sldId id="385" r:id="rId45"/>
    <p:sldId id="315" r:id="rId46"/>
    <p:sldId id="386" r:id="rId47"/>
    <p:sldId id="350" r:id="rId48"/>
    <p:sldId id="387" r:id="rId49"/>
    <p:sldId id="268" r:id="rId50"/>
    <p:sldId id="388" r:id="rId51"/>
    <p:sldId id="389" r:id="rId52"/>
    <p:sldId id="285" r:id="rId53"/>
    <p:sldId id="286" r:id="rId54"/>
    <p:sldId id="390" r:id="rId55"/>
    <p:sldId id="391" r:id="rId56"/>
    <p:sldId id="392" r:id="rId57"/>
    <p:sldId id="393" r:id="rId58"/>
    <p:sldId id="356" r:id="rId59"/>
    <p:sldId id="293" r:id="rId60"/>
    <p:sldId id="294" r:id="rId61"/>
    <p:sldId id="295" r:id="rId62"/>
    <p:sldId id="296" r:id="rId63"/>
    <p:sldId id="297" r:id="rId64"/>
    <p:sldId id="299" r:id="rId65"/>
    <p:sldId id="355" r:id="rId66"/>
    <p:sldId id="300" r:id="rId67"/>
    <p:sldId id="394" r:id="rId68"/>
    <p:sldId id="395" r:id="rId69"/>
    <p:sldId id="358" r:id="rId70"/>
    <p:sldId id="397" r:id="rId7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4"/>
  </p:normalViewPr>
  <p:slideViewPr>
    <p:cSldViewPr>
      <p:cViewPr>
        <p:scale>
          <a:sx n="132" d="100"/>
          <a:sy n="132" d="100"/>
        </p:scale>
        <p:origin x="1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27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08B0-0764-1EB1-1E3A-8A2F31DD3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841F0-D12B-AF99-4E0C-B0654C880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A2F3-F04A-C7B3-3600-C1F6AF92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C49C-755A-1357-75C1-DF4950FB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CE60-2C1C-D4A6-6AA8-4468C742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0BA0A-FA4B-6543-A844-88AC53B1AF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09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A6AB-9CB5-35E3-3CD5-FF8BB82B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93BDA-F332-36A9-E501-F0F86ED49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F937F-15D0-60E6-0296-498BD31E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CD946-0658-5914-92FF-D9EDC662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F999-20E3-AFD0-6CB0-79A5E4F8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3AC93-53BB-9F4A-B577-84F4CF2887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81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C5AB81-FAC3-E143-6861-9BAB7BB3D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832B5-81F6-5516-A83E-B6F603BE4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EE41-BCDE-5559-D880-48596FAE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BF4C0-3410-D18B-A06D-35970E8C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6A4E0-8D60-E3C5-1E13-D6FE81A3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BF126-A5E8-204F-AE17-63FAAEAB8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86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EA96-CEE3-005C-2483-CEA723E1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C2E7-597A-3D7F-5D29-504FB21E1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2F0CA-3826-E0EF-BF70-4967BA82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E013F-3000-3CB9-02A4-BE65D368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422B8-4F8C-142C-172B-432CCD17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50549-7954-774C-9C02-B229599E5E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67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A758-C0E9-BCEA-F100-FDACF29C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AA907-952F-C7B9-77BE-D883E51D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488A2-DE5C-5BDB-C383-E0C0602D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580C-5853-DDA4-27D3-F8276AA0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4CA7-1D45-52F6-A710-5F958AAD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0AE8-13DA-9E4A-A622-DE3C5D0891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80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AD90-F346-3FF5-7C1A-D1CC92C5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AE9C9-2B41-DAB1-0BFB-3BB97EF91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F7BAD-6BCB-FF16-E888-A09B886D7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562DA-860B-3EED-F997-2D447D82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A1FF9-DF4C-4D29-39A5-20728071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E7653-3D9C-6729-F63F-8C81C8BB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679C-6E24-D746-9C1E-43D506C5CA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7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0D9E-A71F-1E4B-E434-5A8B5328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3F692-7F2F-8733-F4D2-18666DE26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13954-9B0B-7849-851C-4EDB5270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06147-7AB1-A936-C474-AC13F1A5B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0BE8F-6152-D430-4E43-BD76A8487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F5F33-D04B-8267-7125-82AE18E5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EAE57-7139-9A27-F453-9962AC76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6B990-31A2-D2B9-600D-5F2DF5C4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6A51F-E4EB-3D4D-B742-4DE91E1466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267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444C-4247-AC93-113B-D6F82309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FECBD-6125-BBBA-57D9-06630342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266A8-7592-E086-01B1-DEF35F0D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5A1FE-F807-2899-AA8D-13DFFF86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A6B6D-68B9-7541-B842-5B62552D39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76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2DB12-89ED-0C20-EA79-0B1D5BF4B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0404D-7CC3-2C2F-EF90-432A4FC2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3F608-E475-EDC0-8D71-329C2356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A3143-5270-284D-AB20-FCC3EB8AB7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702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695F-AE00-4445-03BF-0D8CD271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2B70-143E-192F-0A98-8ED565BE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47207-4347-B168-AAFF-5E15A7A61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DAA7C-01AD-ED69-AD93-337E416D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95425-C258-E708-E793-E6484EC6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8D5F-BF3F-F515-9DD1-BE04DA19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EF8E1-9062-704D-9CFA-48872DB3B7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23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F2EF-3A40-C78F-A0B2-BC2D43EE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A427E9-C3BA-0D80-CED2-A2461B073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D09E2-4D11-372F-5F07-59DF71201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C0EB6-709D-F5CA-A427-4D9ED864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7AB84-DF41-9797-4E78-8AE0E47E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3151B-09D2-D2B2-12EC-0133E8E3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1D6B-33AC-1B44-A221-409E2517BE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54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0C7E1A-4F71-DD8B-9903-7D610064D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014DFC-E686-6E74-A727-A8B10F8F3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8AC4F6-B049-F1C8-C201-4F870800F6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3F8918-7294-E1BC-B3A6-71EBBB3CE2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7C638F-34FC-DF04-55F4-6879ED83C5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B1B736-DD47-9F49-BDF9-81FFFE5FD19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3E4C50-2F47-B3A8-92DA-ECC9EFBD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4" y="836712"/>
            <a:ext cx="8084232" cy="5389488"/>
          </a:xfrm>
          <a:prstGeom prst="rect">
            <a:avLst/>
          </a:prstGeom>
        </p:spPr>
      </p:pic>
      <p:sp>
        <p:nvSpPr>
          <p:cNvPr id="53257" name="Text Box 9">
            <a:extLst>
              <a:ext uri="{FF2B5EF4-FFF2-40B4-BE49-F238E27FC236}">
                <a16:creationId xmlns:a16="http://schemas.microsoft.com/office/drawing/2014/main" id="{C2FF6F54-6955-A3C5-EDE1-697A5F31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836712"/>
            <a:ext cx="71642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8000" b="1" dirty="0">
                <a:solidFill>
                  <a:srgbClr val="FFFF00"/>
                </a:solidFill>
              </a:rPr>
              <a:t>UMPIRING 2K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>
            <a:extLst>
              <a:ext uri="{FF2B5EF4-FFF2-40B4-BE49-F238E27FC236}">
                <a16:creationId xmlns:a16="http://schemas.microsoft.com/office/drawing/2014/main" id="{2AA32413-37D1-D6C6-AC0E-5F4A68A6DC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/>
              <a:t>But there is another pair</a:t>
            </a: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93CD1F5F-AFC8-BE85-CC24-50A782F663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 dirty="0"/>
              <a:t>Beware!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BCC400A-5BC8-22AB-16A7-6F64B574B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/>
              <a:t>Approaching the Line to Start</a:t>
            </a:r>
          </a:p>
        </p:txBody>
      </p:sp>
      <p:pic>
        <p:nvPicPr>
          <p:cNvPr id="78853" name="Picture 5">
            <a:extLst>
              <a:ext uri="{FF2B5EF4-FFF2-40B4-BE49-F238E27FC236}">
                <a16:creationId xmlns:a16="http://schemas.microsoft.com/office/drawing/2014/main" id="{7980A824-795F-0E52-74A5-7A28E37286A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3824" r="13252" b="30971"/>
          <a:stretch>
            <a:fillRect/>
          </a:stretch>
        </p:blipFill>
        <p:spPr>
          <a:xfrm>
            <a:off x="395288" y="1773238"/>
            <a:ext cx="7200900" cy="3832225"/>
          </a:xfrm>
        </p:spPr>
      </p:pic>
      <p:sp>
        <p:nvSpPr>
          <p:cNvPr id="78854" name="Text Box 6">
            <a:extLst>
              <a:ext uri="{FF2B5EF4-FFF2-40B4-BE49-F238E27FC236}">
                <a16:creationId xmlns:a16="http://schemas.microsoft.com/office/drawing/2014/main" id="{2E1DAEF0-A188-AF8F-4DB0-F806017F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876925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… if Match Racing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DEFC1E1-EB8F-2469-8812-5D43205F5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/>
              <a:t>Approaching the Line to Start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E3B50404-5773-D0AD-9FEF-567809E39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876925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… if Team Racing</a:t>
            </a:r>
          </a:p>
        </p:txBody>
      </p:sp>
      <p:pic>
        <p:nvPicPr>
          <p:cNvPr id="88069" name="Picture 5">
            <a:extLst>
              <a:ext uri="{FF2B5EF4-FFF2-40B4-BE49-F238E27FC236}">
                <a16:creationId xmlns:a16="http://schemas.microsoft.com/office/drawing/2014/main" id="{6A6BA304-6D6D-F678-A539-75FBEC30369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632" r="9741" b="30971"/>
          <a:stretch>
            <a:fillRect/>
          </a:stretch>
        </p:blipFill>
        <p:spPr>
          <a:xfrm>
            <a:off x="684213" y="1700213"/>
            <a:ext cx="7273925" cy="3722687"/>
          </a:xfrm>
        </p:spPr>
      </p:pic>
      <p:sp>
        <p:nvSpPr>
          <p:cNvPr id="88070" name="Rectangle 6">
            <a:extLst>
              <a:ext uri="{FF2B5EF4-FFF2-40B4-BE49-F238E27FC236}">
                <a16:creationId xmlns:a16="http://schemas.microsoft.com/office/drawing/2014/main" id="{9D1B2A89-3014-AFD7-0850-6985E2DF4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1655762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D428A5D-20DE-E3CA-75F1-EA0E84557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At the Start</a:t>
            </a:r>
          </a:p>
        </p:txBody>
      </p:sp>
      <p:pic>
        <p:nvPicPr>
          <p:cNvPr id="89091" name="Picture 3">
            <a:extLst>
              <a:ext uri="{FF2B5EF4-FFF2-40B4-BE49-F238E27FC236}">
                <a16:creationId xmlns:a16="http://schemas.microsoft.com/office/drawing/2014/main" id="{104F2BB0-8775-0992-E3F8-864E13B968E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13364" r="28993" b="32550"/>
          <a:stretch>
            <a:fillRect/>
          </a:stretch>
        </p:blipFill>
        <p:spPr>
          <a:xfrm>
            <a:off x="1331913" y="2205038"/>
            <a:ext cx="6624637" cy="3816350"/>
          </a:xfrm>
        </p:spPr>
      </p:pic>
      <p:sp>
        <p:nvSpPr>
          <p:cNvPr id="89092" name="Text Box 4">
            <a:extLst>
              <a:ext uri="{FF2B5EF4-FFF2-40B4-BE49-F238E27FC236}">
                <a16:creationId xmlns:a16="http://schemas.microsoft.com/office/drawing/2014/main" id="{654AE5C6-75F1-4802-26CE-9F664F09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34050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If a boat hits a mark and is OCS…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16A2050-1594-8838-F7DA-B6913BAB6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 dirty="0"/>
              <a:t> She can spin round the mark…</a:t>
            </a:r>
          </a:p>
        </p:txBody>
      </p:sp>
      <p:pic>
        <p:nvPicPr>
          <p:cNvPr id="90115" name="Picture 3">
            <a:extLst>
              <a:ext uri="{FF2B5EF4-FFF2-40B4-BE49-F238E27FC236}">
                <a16:creationId xmlns:a16="http://schemas.microsoft.com/office/drawing/2014/main" id="{8F4F04B8-4E59-B7BE-4207-75CA52EDC7A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0" t="10172" r="32504" b="32550"/>
          <a:stretch>
            <a:fillRect/>
          </a:stretch>
        </p:blipFill>
        <p:spPr>
          <a:xfrm>
            <a:off x="1403350" y="1773238"/>
            <a:ext cx="6697663" cy="3952875"/>
          </a:xfrm>
        </p:spPr>
      </p:pic>
      <p:sp>
        <p:nvSpPr>
          <p:cNvPr id="90116" name="Text Box 4">
            <a:extLst>
              <a:ext uri="{FF2B5EF4-FFF2-40B4-BE49-F238E27FC236}">
                <a16:creationId xmlns:a16="http://schemas.microsoft.com/office/drawing/2014/main" id="{E868B526-B2CD-9CD9-2AE9-78447271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26075"/>
            <a:ext cx="864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One gybe like this and all is OK (Not like MR)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0514066-B498-983D-72BA-88BF34951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/>
              <a:t>After the Start</a:t>
            </a:r>
          </a:p>
        </p:txBody>
      </p:sp>
      <p:pic>
        <p:nvPicPr>
          <p:cNvPr id="8206" name="Picture 14">
            <a:extLst>
              <a:ext uri="{FF2B5EF4-FFF2-40B4-BE49-F238E27FC236}">
                <a16:creationId xmlns:a16="http://schemas.microsoft.com/office/drawing/2014/main" id="{9378E76D-14CA-3F7C-F174-53D302CA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t="20061" r="17413" b="32236"/>
          <a:stretch>
            <a:fillRect/>
          </a:stretch>
        </p:blipFill>
        <p:spPr bwMode="auto">
          <a:xfrm>
            <a:off x="1042988" y="1700213"/>
            <a:ext cx="70580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7" name="Text Box 15">
            <a:extLst>
              <a:ext uri="{FF2B5EF4-FFF2-40B4-BE49-F238E27FC236}">
                <a16:creationId xmlns:a16="http://schemas.microsoft.com/office/drawing/2014/main" id="{8D65B66F-EA59-3EDC-5F9A-C68CCEA10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7425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Umpires keep with your boat…left and right.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580B7-1B9E-8552-D1B3-EFF70CDC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keep Very Close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D0A6B-4FF6-9E39-E74B-5F4A0783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733550"/>
            <a:ext cx="4533900" cy="339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29E4D-9CAC-3ED5-A68A-0F7C6E07CD8C}"/>
              </a:ext>
            </a:extLst>
          </p:cNvPr>
          <p:cNvSpPr txBox="1"/>
          <p:nvPr/>
        </p:nvSpPr>
        <p:spPr>
          <a:xfrm>
            <a:off x="1115616" y="465313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need to see the gap between the boats, and both tillers… and talk about what the boats will do next.</a:t>
            </a:r>
          </a:p>
        </p:txBody>
      </p:sp>
    </p:spTree>
    <p:extLst>
      <p:ext uri="{BB962C8B-B14F-4D97-AF65-F5344CB8AC3E}">
        <p14:creationId xmlns:p14="http://schemas.microsoft.com/office/powerpoint/2010/main" val="76428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5FA6D-A553-A874-B15A-B3AFEB26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135152"/>
            <a:ext cx="4011786" cy="4240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001B1-4C26-3605-E58C-FDDFCA1A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en-US" dirty="0"/>
              <a:t>By keeping REALLY close</a:t>
            </a:r>
            <a:br>
              <a:rPr lang="en-US" dirty="0"/>
            </a:br>
            <a:r>
              <a:rPr lang="en-US" dirty="0"/>
              <a:t>you are always there to see any infringements.</a:t>
            </a:r>
          </a:p>
        </p:txBody>
      </p:sp>
    </p:spTree>
    <p:extLst>
      <p:ext uri="{BB962C8B-B14F-4D97-AF65-F5344CB8AC3E}">
        <p14:creationId xmlns:p14="http://schemas.microsoft.com/office/powerpoint/2010/main" val="3175545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2DFA-8398-300C-DD9A-B785D659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Anticipation:</a:t>
            </a:r>
            <a:br>
              <a:rPr lang="en-US" dirty="0"/>
            </a:br>
            <a:r>
              <a:rPr lang="en-US" dirty="0"/>
              <a:t>What is likely to happen next?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C1CF4-DB93-B426-770E-C284F94D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37" y="2457188"/>
            <a:ext cx="4891284" cy="4400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C07FE-ACAB-EACF-8C40-56CD796BCABD}"/>
              </a:ext>
            </a:extLst>
          </p:cNvPr>
          <p:cNvSpPr txBox="1"/>
          <p:nvPr/>
        </p:nvSpPr>
        <p:spPr>
          <a:xfrm>
            <a:off x="5436096" y="2276872"/>
            <a:ext cx="3250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Yellow is going to gybe out</a:t>
            </a:r>
          </a:p>
        </p:txBody>
      </p:sp>
    </p:spTree>
    <p:extLst>
      <p:ext uri="{BB962C8B-B14F-4D97-AF65-F5344CB8AC3E}">
        <p14:creationId xmlns:p14="http://schemas.microsoft.com/office/powerpoint/2010/main" val="81232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60CE-BCCA-99A7-EEAE-40819EC0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want to be?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5F2A5-94CF-99B8-5BBC-1818E668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815558"/>
            <a:ext cx="4191496" cy="2975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56D99-8C60-30B1-E800-9FB54B76994D}"/>
              </a:ext>
            </a:extLst>
          </p:cNvPr>
          <p:cNvSpPr txBox="1"/>
          <p:nvPr/>
        </p:nvSpPr>
        <p:spPr>
          <a:xfrm>
            <a:off x="6156176" y="23488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gap to see the what happens if Yellow </a:t>
            </a:r>
            <a:r>
              <a:rPr lang="en-US" dirty="0" err="1"/>
              <a:t>Gybes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727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A288-39A6-A281-BC6B-DF6DF938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Rule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F4AB3-813A-6F52-A94A-D64E5B4AFFD8}"/>
              </a:ext>
            </a:extLst>
          </p:cNvPr>
          <p:cNvSpPr txBox="1"/>
          <p:nvPr/>
        </p:nvSpPr>
        <p:spPr>
          <a:xfrm>
            <a:off x="539552" y="162880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/>
              <a:t>RRS 17 is deleted</a:t>
            </a:r>
          </a:p>
          <a:p>
            <a:pPr marL="342900" indent="-342900" algn="l">
              <a:buAutoNum type="arabicPeriod"/>
            </a:pPr>
            <a:r>
              <a:rPr lang="en-US" dirty="0"/>
              <a:t>RRS 18.4 is deleted</a:t>
            </a:r>
          </a:p>
          <a:p>
            <a:pPr marL="342900" indent="-342900" algn="l">
              <a:buAutoNum type="arabicPeriod"/>
            </a:pPr>
            <a:r>
              <a:rPr lang="en-US" dirty="0"/>
              <a:t>RRS 31 changed to the MR version.. No hull or body contact.</a:t>
            </a:r>
          </a:p>
          <a:p>
            <a:pPr marL="342900" indent="-342900" algn="l">
              <a:buAutoNum type="arabicPeriod"/>
            </a:pPr>
            <a:r>
              <a:rPr lang="en-US" dirty="0"/>
              <a:t>Voluntary Penalty.. Prestart and on legs to Mark 1 a gybe (immediate)</a:t>
            </a:r>
          </a:p>
          <a:p>
            <a:pPr marL="342900" indent="-342900" algn="l">
              <a:buAutoNum type="arabicPeriod"/>
            </a:pPr>
            <a:r>
              <a:rPr lang="en-US" dirty="0"/>
              <a:t>Voluntary Penalty  on all other </a:t>
            </a:r>
            <a:r>
              <a:rPr lang="en-US" dirty="0" err="1"/>
              <a:t>legs..a</a:t>
            </a:r>
            <a:r>
              <a:rPr lang="en-US" dirty="0"/>
              <a:t> tack (immediate)</a:t>
            </a:r>
          </a:p>
          <a:p>
            <a:pPr marL="342900" indent="-342900" algn="l">
              <a:buAutoNum type="arabicPeriod"/>
            </a:pPr>
            <a:r>
              <a:rPr lang="en-US" dirty="0"/>
              <a:t>Umpire Penalties a tack and a gybe (immediate)</a:t>
            </a:r>
          </a:p>
          <a:p>
            <a:pPr marL="800100" lvl="1" indent="-342900" algn="l">
              <a:buAutoNum type="arabicPeriod"/>
            </a:pPr>
            <a:r>
              <a:rPr lang="en-US" dirty="0"/>
              <a:t>A tack is complete when on a close hauled course</a:t>
            </a:r>
          </a:p>
          <a:p>
            <a:pPr marL="800100" lvl="1" indent="-342900" algn="l">
              <a:buAutoNum type="arabicPeriod"/>
            </a:pPr>
            <a:r>
              <a:rPr lang="en-US" dirty="0"/>
              <a:t>A gybe is complete when the main sail lies on the new leeward side.</a:t>
            </a:r>
          </a:p>
        </p:txBody>
      </p:sp>
    </p:spTree>
    <p:extLst>
      <p:ext uri="{BB962C8B-B14F-4D97-AF65-F5344CB8AC3E}">
        <p14:creationId xmlns:p14="http://schemas.microsoft.com/office/powerpoint/2010/main" val="10906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D711-E218-9C74-B8A8-515C943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FE7EA-6F76-7106-8575-32C1BC780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00"/>
          <a:stretch/>
        </p:blipFill>
        <p:spPr>
          <a:xfrm>
            <a:off x="1187624" y="2060848"/>
            <a:ext cx="4890095" cy="3645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AF336B-ACB4-FE7A-8D4C-21AE902ABB23}"/>
              </a:ext>
            </a:extLst>
          </p:cNvPr>
          <p:cNvSpPr txBox="1"/>
          <p:nvPr/>
        </p:nvSpPr>
        <p:spPr>
          <a:xfrm>
            <a:off x="6876256" y="4797152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5737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46C6-9F8E-F550-9D96-2D5A4ACF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…Not ideal!</a:t>
            </a:r>
            <a:br>
              <a:rPr lang="en-US" dirty="0"/>
            </a:br>
            <a:r>
              <a:rPr lang="en-US" dirty="0"/>
              <a:t>So maybe…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093CD-7C01-6207-522E-FA427190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749102"/>
            <a:ext cx="4513188" cy="38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C7BC-D2D6-8754-5503-5F840FAE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keeping close you have the options.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208B4-1EAD-6D4A-4615-2815CF3A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99212"/>
            <a:ext cx="5559648" cy="48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4F29-1AA7-9338-3FE3-6A70A3B6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there is the Titanic Option.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F5871-5718-5854-04A4-F4EF73341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5308600" cy="500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D643D-294F-00B0-9CD9-992B40AC01FC}"/>
              </a:ext>
            </a:extLst>
          </p:cNvPr>
          <p:cNvSpPr txBox="1"/>
          <p:nvPr/>
        </p:nvSpPr>
        <p:spPr>
          <a:xfrm>
            <a:off x="6424216" y="2204864"/>
            <a:ext cx="2540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The Umpire is too far away, out of position and is likely to be T-Boned by Yellow and certainly will see nothing.</a:t>
            </a:r>
          </a:p>
        </p:txBody>
      </p:sp>
    </p:spTree>
    <p:extLst>
      <p:ext uri="{BB962C8B-B14F-4D97-AF65-F5344CB8AC3E}">
        <p14:creationId xmlns:p14="http://schemas.microsoft.com/office/powerpoint/2010/main" val="17019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DFBD8F93-246C-A475-4EEF-94A0EE15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/>
              <a:t>Crosses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E3E69B3C-B362-8F4D-1904-C83CD9089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t="9851" r="40685" b="8549"/>
          <a:stretch>
            <a:fillRect/>
          </a:stretch>
        </p:blipFill>
        <p:spPr bwMode="auto">
          <a:xfrm>
            <a:off x="2087562" y="1381300"/>
            <a:ext cx="558006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489E5B99-2250-29A7-CE7D-A259F92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876925"/>
            <a:ext cx="640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Keep with your pair.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9504E-6659-A282-D3D9-37E8F621AE21}"/>
              </a:ext>
            </a:extLst>
          </p:cNvPr>
          <p:cNvSpPr txBox="1"/>
          <p:nvPr/>
        </p:nvSpPr>
        <p:spPr>
          <a:xfrm>
            <a:off x="6372200" y="378904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BUT Keep Close!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867985-8FCA-9188-3C8E-5735FD359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26" b="10283"/>
          <a:stretch/>
        </p:blipFill>
        <p:spPr>
          <a:xfrm>
            <a:off x="1547664" y="2348880"/>
            <a:ext cx="6388100" cy="3096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1A2B1-7904-DF1E-9194-2C3AD9C4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650306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In Team Racing the game is all about control.</a:t>
            </a:r>
            <a:br>
              <a:rPr lang="en-US" dirty="0"/>
            </a:br>
            <a:r>
              <a:rPr lang="en-US" dirty="0"/>
              <a:t>So when you see this there are only Four Options: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17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BB9F-AD07-B163-3688-0C00C81F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 cross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49CAB-6A58-C5C2-A2E5-91E7B2C2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9726"/>
            <a:ext cx="5317976" cy="3925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61E961-3B96-BFA6-78C9-C55FF61E3C99}"/>
              </a:ext>
            </a:extLst>
          </p:cNvPr>
          <p:cNvSpPr txBox="1"/>
          <p:nvPr/>
        </p:nvSpPr>
        <p:spPr>
          <a:xfrm>
            <a:off x="5724128" y="1772816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Umpires you need to be deciding and calling “Is Yellow Keeping Clear”</a:t>
            </a:r>
          </a:p>
          <a:p>
            <a:endParaRPr lang="en-US" dirty="0"/>
          </a:p>
          <a:p>
            <a:r>
              <a:rPr lang="en-US" dirty="0"/>
              <a:t>You need to watch Blue’s steering… if she points up at Position 2.5 can Yellow “Keep Clear”</a:t>
            </a:r>
          </a:p>
          <a:p>
            <a:endParaRPr lang="en-US" dirty="0"/>
          </a:p>
          <a:p>
            <a:r>
              <a:rPr lang="en-US" dirty="0"/>
              <a:t>And at the ”Cross” where should the umpire be?</a:t>
            </a:r>
          </a:p>
        </p:txBody>
      </p:sp>
    </p:spTree>
    <p:extLst>
      <p:ext uri="{BB962C8B-B14F-4D97-AF65-F5344CB8AC3E}">
        <p14:creationId xmlns:p14="http://schemas.microsoft.com/office/powerpoint/2010/main" val="3025688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F7D30-3D40-358F-BD07-A35161FE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5600"/>
            <a:ext cx="6096000" cy="523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ACF94-3FF1-6101-B120-F25ED25A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en-US" dirty="0"/>
              <a:t>If you are certain Yellow will sail straight on… and this is likely in a 2-3 approaching a windward      mark.</a:t>
            </a:r>
          </a:p>
        </p:txBody>
      </p:sp>
    </p:spTree>
    <p:extLst>
      <p:ext uri="{BB962C8B-B14F-4D97-AF65-F5344CB8AC3E}">
        <p14:creationId xmlns:p14="http://schemas.microsoft.com/office/powerpoint/2010/main" val="1158297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DE45-48E5-BBE0-EA84-EE9657AD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if you think Yellow may tack to cover.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F188-1F68-3BDB-399A-E90BD426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1958226"/>
            <a:ext cx="5235550" cy="4277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71E9E-67FB-9C52-C381-3FFBBB770ADF}"/>
              </a:ext>
            </a:extLst>
          </p:cNvPr>
          <p:cNvSpPr txBox="1"/>
          <p:nvPr/>
        </p:nvSpPr>
        <p:spPr>
          <a:xfrm>
            <a:off x="6084168" y="1844824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Yellow tacks close there will be a Protest!</a:t>
            </a:r>
          </a:p>
        </p:txBody>
      </p:sp>
    </p:spTree>
    <p:extLst>
      <p:ext uri="{BB962C8B-B14F-4D97-AF65-F5344CB8AC3E}">
        <p14:creationId xmlns:p14="http://schemas.microsoft.com/office/powerpoint/2010/main" val="609917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4C7D-215F-3CE4-4B1E-DEA8D284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 The Lee Bow 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361D9-232F-6D33-BF72-FE22BB170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39" y="1916832"/>
            <a:ext cx="5612482" cy="4257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5DE2E-5338-1A5A-1FA6-4DE053C03964}"/>
              </a:ext>
            </a:extLst>
          </p:cNvPr>
          <p:cNvSpPr txBox="1"/>
          <p:nvPr/>
        </p:nvSpPr>
        <p:spPr>
          <a:xfrm>
            <a:off x="5652120" y="1484784"/>
            <a:ext cx="309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we need to know:</a:t>
            </a:r>
          </a:p>
          <a:p>
            <a:pPr algn="l"/>
            <a:r>
              <a:rPr lang="en-US" sz="2400" dirty="0"/>
              <a:t>Does Blue need to change course before Yellow gets to a close hauled course (RRS 13). And when Yellow has completed her tack can Blue keep clear (RRS 15)</a:t>
            </a:r>
          </a:p>
        </p:txBody>
      </p:sp>
    </p:spTree>
    <p:extLst>
      <p:ext uri="{BB962C8B-B14F-4D97-AF65-F5344CB8AC3E}">
        <p14:creationId xmlns:p14="http://schemas.microsoft.com/office/powerpoint/2010/main" val="129601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FBE0A43-89BE-2403-6DDE-FD9E9CE5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3808" r="17413" b="24710"/>
          <a:stretch>
            <a:fillRect/>
          </a:stretch>
        </p:blipFill>
        <p:spPr bwMode="auto">
          <a:xfrm>
            <a:off x="827088" y="1341438"/>
            <a:ext cx="72739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F38392D0-E367-08DC-5F49-789312C92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Boat Allocation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1069B16-1869-18DE-B07F-58F46248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7777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We track the boats with the lowest numbers…here Yellow 1 and Yellow 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3E9D-B79E-DAF4-A202-CD6CC512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4- Sailing to pass to leeward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6BEC0-23D7-7982-139B-DA181CED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37591"/>
            <a:ext cx="7772400" cy="3982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BFB603-F06F-7E21-FB6D-52B5B72258B8}"/>
              </a:ext>
            </a:extLst>
          </p:cNvPr>
          <p:cNvSpPr txBox="1"/>
          <p:nvPr/>
        </p:nvSpPr>
        <p:spPr>
          <a:xfrm>
            <a:off x="899592" y="5301208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Approaching a windward mark Yellow wants the right… so will often sail to pass to leeward of Blue.</a:t>
            </a:r>
          </a:p>
          <a:p>
            <a:r>
              <a:rPr lang="en-US" dirty="0"/>
              <a:t>Blue on the other hand would prefer to keep Yellow on the left.</a:t>
            </a:r>
          </a:p>
        </p:txBody>
      </p:sp>
    </p:spTree>
    <p:extLst>
      <p:ext uri="{BB962C8B-B14F-4D97-AF65-F5344CB8AC3E}">
        <p14:creationId xmlns:p14="http://schemas.microsoft.com/office/powerpoint/2010/main" val="2140652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B89C-39C3-49FB-DFA6-54FCD14D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we can get a “Dial Down”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DDE53-98E2-0025-C3AA-4AB7AD331576}"/>
              </a:ext>
            </a:extLst>
          </p:cNvPr>
          <p:cNvSpPr txBox="1"/>
          <p:nvPr/>
        </p:nvSpPr>
        <p:spPr>
          <a:xfrm>
            <a:off x="457200" y="5805264"/>
            <a:ext cx="8579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if we do we have a possibility of an RRS 16.2 Infringement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5F8B7-12E8-6663-570F-CF0CADFD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82205"/>
            <a:ext cx="7772400" cy="36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72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9B61EEFD-3E4F-2689-63F4-8F3EAC70C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 Rule 16.2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F6CE62C-321A-91BD-CEA3-4C04AEAEA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340" y="116601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“In addition, 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On a beat to windward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When a port tack boat is keeping clear by sailing to pass to leeward of a starboard tack boat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/>
              <a:t>The starboard tack boat shall not bear away if as a result the port tack boat must change course immediately to continue keeping clear.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343C-D3CE-79A2-AD83-DD2B6612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this Dial 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A3E12-759B-316E-8D29-993A89D1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78828"/>
            <a:ext cx="5254352" cy="2496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E9BAA-AC7D-F8FC-7DBE-C351D33DEFF5}"/>
              </a:ext>
            </a:extLst>
          </p:cNvPr>
          <p:cNvSpPr txBox="1"/>
          <p:nvPr/>
        </p:nvSpPr>
        <p:spPr>
          <a:xfrm>
            <a:off x="5724128" y="1417638"/>
            <a:ext cx="296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 1: Are the boats on a beat to windward?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EFF40-B9D4-19A2-3BE2-3F4EDBD0FC6B}"/>
              </a:ext>
            </a:extLst>
          </p:cNvPr>
          <p:cNvSpPr txBox="1"/>
          <p:nvPr/>
        </p:nvSpPr>
        <p:spPr>
          <a:xfrm>
            <a:off x="5801308" y="20639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Answer 1:  YES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7DF27F-78C6-F10C-F0DB-9FF2B86F5C9E}"/>
              </a:ext>
            </a:extLst>
          </p:cNvPr>
          <p:cNvSpPr txBox="1"/>
          <p:nvPr/>
        </p:nvSpPr>
        <p:spPr>
          <a:xfrm>
            <a:off x="6156176" y="2708920"/>
            <a:ext cx="253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Question 2: Is Yellow keeping clear by sailing to leeward?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A4535D-9017-AC90-F894-1FD55B0CCAC9}"/>
              </a:ext>
            </a:extLst>
          </p:cNvPr>
          <p:cNvSpPr txBox="1"/>
          <p:nvPr/>
        </p:nvSpPr>
        <p:spPr>
          <a:xfrm>
            <a:off x="6084168" y="3717032"/>
            <a:ext cx="252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Answer 2: 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C0420-33AA-206C-8134-A9DB05887D51}"/>
              </a:ext>
            </a:extLst>
          </p:cNvPr>
          <p:cNvSpPr txBox="1"/>
          <p:nvPr/>
        </p:nvSpPr>
        <p:spPr>
          <a:xfrm>
            <a:off x="6156176" y="414908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Question 3: Does Starboard bear away such that Port must change course immediately to continue keeping clear?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60D09-6473-34D2-78EB-BCB3930F928A}"/>
              </a:ext>
            </a:extLst>
          </p:cNvPr>
          <p:cNvSpPr txBox="1"/>
          <p:nvPr/>
        </p:nvSpPr>
        <p:spPr>
          <a:xfrm>
            <a:off x="3312976" y="6021288"/>
            <a:ext cx="537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YES to all three questions. Blue breaks 16.2</a:t>
            </a:r>
          </a:p>
        </p:txBody>
      </p:sp>
    </p:spTree>
    <p:extLst>
      <p:ext uri="{BB962C8B-B14F-4D97-AF65-F5344CB8AC3E}">
        <p14:creationId xmlns:p14="http://schemas.microsoft.com/office/powerpoint/2010/main" val="16374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A7DB-7D88-2C29-A974-71B5FD2F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Umpiring a Dial 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9E527-0B9B-7052-B362-FDD9BC713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61992"/>
            <a:ext cx="7772400" cy="4134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E79444-F4E6-4527-E834-CFC5C432D971}"/>
              </a:ext>
            </a:extLst>
          </p:cNvPr>
          <p:cNvSpPr txBox="1"/>
          <p:nvPr/>
        </p:nvSpPr>
        <p:spPr>
          <a:xfrm>
            <a:off x="755576" y="56612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as you do in Match Racing…looks scary but it isn’t and it works.</a:t>
            </a:r>
          </a:p>
        </p:txBody>
      </p:sp>
    </p:spTree>
    <p:extLst>
      <p:ext uri="{BB962C8B-B14F-4D97-AF65-F5344CB8AC3E}">
        <p14:creationId xmlns:p14="http://schemas.microsoft.com/office/powerpoint/2010/main" val="72742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>
            <a:extLst>
              <a:ext uri="{FF2B5EF4-FFF2-40B4-BE49-F238E27FC236}">
                <a16:creationId xmlns:a16="http://schemas.microsoft.com/office/drawing/2014/main" id="{251DECE1-70E4-A979-1AB5-DADD4386BB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/>
              <a:t>Back to positioning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03C923C6-71D3-B503-716B-8074584F6D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1D694-177D-217D-5342-191021A4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231900"/>
            <a:ext cx="6299200" cy="4394200"/>
          </a:xfrm>
          <a:prstGeom prst="rect">
            <a:avLst/>
          </a:prstGeom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E70F7461-1758-B0F6-4D7B-624A8CBE1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Close Crossing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453DEE62-11F8-30E2-9541-24175D4A0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517232"/>
            <a:ext cx="5759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 dirty="0"/>
              <a:t>Track own </a:t>
            </a:r>
            <a:r>
              <a:rPr lang="en-GB" altLang="en-US" sz="2400" dirty="0" err="1"/>
              <a:t>boat..and</a:t>
            </a:r>
            <a:r>
              <a:rPr lang="en-GB" altLang="en-US" sz="2400" dirty="0"/>
              <a:t> keep with your pair but watch the other pair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981F-87D2-D90F-D488-989736B6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very close…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6C238-18D5-691E-7D5F-59A1F6C8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1390650"/>
            <a:ext cx="5321300" cy="407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FA3C1-C9E8-8708-497A-56EFEE844217}"/>
              </a:ext>
            </a:extLst>
          </p:cNvPr>
          <p:cNvSpPr txBox="1"/>
          <p:nvPr/>
        </p:nvSpPr>
        <p:spPr>
          <a:xfrm>
            <a:off x="1259632" y="566124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Umpire Rib can go to leeward of Yellow 1</a:t>
            </a:r>
          </a:p>
        </p:txBody>
      </p:sp>
    </p:spTree>
    <p:extLst>
      <p:ext uri="{BB962C8B-B14F-4D97-AF65-F5344CB8AC3E}">
        <p14:creationId xmlns:p14="http://schemas.microsoft.com/office/powerpoint/2010/main" val="1586318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605E-3732-BF90-50D7-7EFE8DB5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Tactics on the beat 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86EBB-AA0C-B5DC-D6AF-44AEE7AE7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44" b="15784"/>
          <a:stretch/>
        </p:blipFill>
        <p:spPr>
          <a:xfrm>
            <a:off x="899592" y="1988840"/>
            <a:ext cx="5181600" cy="288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22087-8AC9-1EE0-F19B-460CE90075F5}"/>
              </a:ext>
            </a:extLst>
          </p:cNvPr>
          <p:cNvSpPr txBox="1"/>
          <p:nvPr/>
        </p:nvSpPr>
        <p:spPr>
          <a:xfrm>
            <a:off x="5233200" y="1628800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in diagram Yellow is last.</a:t>
            </a:r>
          </a:p>
          <a:p>
            <a:r>
              <a:rPr lang="en-US" dirty="0"/>
              <a:t>But if she hails for room to tack..</a:t>
            </a:r>
          </a:p>
        </p:txBody>
      </p:sp>
    </p:spTree>
    <p:extLst>
      <p:ext uri="{BB962C8B-B14F-4D97-AF65-F5344CB8AC3E}">
        <p14:creationId xmlns:p14="http://schemas.microsoft.com/office/powerpoint/2010/main" val="2807163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1A71-EF7C-AAAC-E5BD-A1C888C4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this… and Yellow are winning.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916D2-76D6-C977-5D7D-B73D1778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568450"/>
            <a:ext cx="52578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3817FBE-1F6C-40C5-F779-7530F69A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3808" r="17413" b="24710"/>
          <a:stretch>
            <a:fillRect/>
          </a:stretch>
        </p:blipFill>
        <p:spPr bwMode="auto">
          <a:xfrm>
            <a:off x="827088" y="1341438"/>
            <a:ext cx="72739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AADF1EE5-5544-AF58-2B72-5AA4AD8A2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Boat Allocation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6F246156-764D-0460-7E6D-3E60E8CE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6480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 dirty="0"/>
              <a:t>The Lead Umpire Boat takes the lower of the low…Yellow 1</a:t>
            </a:r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47AA3048-1FD9-FE18-037C-1A257A6388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16238" y="3429000"/>
            <a:ext cx="71437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A932083-9D83-B4A8-FACE-156A6C529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Helping the Other Umpire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B11C202-57B3-7C82-EEA1-33CD1935B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With keelboats often very easy to become unsighted.</a:t>
            </a:r>
          </a:p>
          <a:p>
            <a:r>
              <a:rPr lang="en-GB" altLang="en-US" dirty="0"/>
              <a:t>Keep your head out of the boat and be aware of the other pair.</a:t>
            </a:r>
          </a:p>
          <a:p>
            <a:r>
              <a:rPr lang="en-GB" altLang="en-US" dirty="0"/>
              <a:t>Radio if you see “Contact”</a:t>
            </a:r>
          </a:p>
          <a:p>
            <a:r>
              <a:rPr lang="en-GB" altLang="en-US" dirty="0"/>
              <a:t>Radio “I can Call” ( hand vertically above head)</a:t>
            </a:r>
          </a:p>
          <a:p>
            <a:r>
              <a:rPr lang="en-GB" altLang="en-US" dirty="0"/>
              <a:t>Reply “You Call” (point at the umpire)</a:t>
            </a:r>
          </a:p>
          <a:p>
            <a:r>
              <a:rPr lang="en-GB" altLang="en-US" dirty="0"/>
              <a:t>If no reply… beware of calling unless…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666CF-7B9D-51E0-9E43-0C4C0CE7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84113"/>
            <a:ext cx="4615284" cy="465490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0ADC10BC-E6D4-7D4A-CA79-6F8EE069C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Approaching the Zone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1181E489-CC1F-BFE7-BA03-A4D147A7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630" y="2044005"/>
            <a:ext cx="374441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 dirty="0"/>
              <a:t>Umpire of lead pair goes outside</a:t>
            </a:r>
          </a:p>
          <a:p>
            <a:pPr algn="l">
              <a:spcBef>
                <a:spcPct val="50000"/>
              </a:spcBef>
            </a:pPr>
            <a:r>
              <a:rPr lang="en-GB" altLang="en-US" sz="2400" dirty="0"/>
              <a:t>To check zone overlaps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D3322-FB58-4775-9D56-C45DC20750E6}"/>
              </a:ext>
            </a:extLst>
          </p:cNvPr>
          <p:cNvSpPr txBox="1"/>
          <p:nvPr/>
        </p:nvSpPr>
        <p:spPr>
          <a:xfrm>
            <a:off x="4901090" y="4149080"/>
            <a:ext cx="407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Umpire of trailing pair stays astern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64C433CF-793E-ACD9-20AB-845C7D1C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 dirty="0"/>
              <a:t>At the mark-lots of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3DA07-65E4-9463-7D43-1340279B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0" y="1622277"/>
            <a:ext cx="4701902" cy="4003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86566-5E16-F9A3-9544-186FAFFF9687}"/>
              </a:ext>
            </a:extLst>
          </p:cNvPr>
          <p:cNvSpPr txBox="1"/>
          <p:nvPr/>
        </p:nvSpPr>
        <p:spPr>
          <a:xfrm>
            <a:off x="4644008" y="1700808"/>
            <a:ext cx="4053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At position 1 Yellow must bear away to give mark room to Blue.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64C433CF-793E-ACD9-20AB-845C7D1C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 dirty="0"/>
              <a:t>At the mark-lots of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3DA07-65E4-9463-7D43-1340279B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0" y="1622277"/>
            <a:ext cx="4701902" cy="4003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86566-5E16-F9A3-9544-186FAFFF9687}"/>
              </a:ext>
            </a:extLst>
          </p:cNvPr>
          <p:cNvSpPr txBox="1"/>
          <p:nvPr/>
        </p:nvSpPr>
        <p:spPr>
          <a:xfrm>
            <a:off x="4644008" y="1700808"/>
            <a:ext cx="405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At position 3 Yellow must give room for Blue to tack.</a:t>
            </a:r>
          </a:p>
        </p:txBody>
      </p:sp>
    </p:spTree>
    <p:extLst>
      <p:ext uri="{BB962C8B-B14F-4D97-AF65-F5344CB8AC3E}">
        <p14:creationId xmlns:p14="http://schemas.microsoft.com/office/powerpoint/2010/main" val="1628348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64C433CF-793E-ACD9-20AB-845C7D1C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altLang="en-US" dirty="0"/>
              <a:t>At the mark-lots of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3DA07-65E4-9463-7D43-1340279B0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0" y="1622277"/>
            <a:ext cx="4701902" cy="4003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86566-5E16-F9A3-9544-186FAFFF9687}"/>
              </a:ext>
            </a:extLst>
          </p:cNvPr>
          <p:cNvSpPr txBox="1"/>
          <p:nvPr/>
        </p:nvSpPr>
        <p:spPr>
          <a:xfrm>
            <a:off x="4644008" y="1700808"/>
            <a:ext cx="4053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After position 3 Yellow has given mark room for Blue to tack. Blue has not tacked so RRS 18 switches off and Blue as Windward Boat must keep clear.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Blue often does this to allow a team mate to get ahead.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642AFD-7D20-39D1-6054-4D63935C1937}"/>
              </a:ext>
            </a:extLst>
          </p:cNvPr>
          <p:cNvSpPr txBox="1"/>
          <p:nvPr/>
        </p:nvSpPr>
        <p:spPr>
          <a:xfrm>
            <a:off x="5508104" y="422108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Umpire should position above to look down the gap between the boats.</a:t>
            </a:r>
          </a:p>
        </p:txBody>
      </p:sp>
    </p:spTree>
    <p:extLst>
      <p:ext uri="{BB962C8B-B14F-4D97-AF65-F5344CB8AC3E}">
        <p14:creationId xmlns:p14="http://schemas.microsoft.com/office/powerpoint/2010/main" val="3934200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2A583-FA9A-67AC-A468-B3B3A09E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75414"/>
            <a:ext cx="5481464" cy="4630176"/>
          </a:xfrm>
          <a:prstGeom prst="rect">
            <a:avLst/>
          </a:prstGeom>
        </p:spPr>
      </p:pic>
      <p:sp>
        <p:nvSpPr>
          <p:cNvPr id="96260" name="Rectangle 4">
            <a:extLst>
              <a:ext uri="{FF2B5EF4-FFF2-40B4-BE49-F238E27FC236}">
                <a16:creationId xmlns:a16="http://schemas.microsoft.com/office/drawing/2014/main" id="{A1F8EB4B-702B-4F77-41F6-BE3B42AC74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115" y="116632"/>
            <a:ext cx="7772400" cy="1470025"/>
          </a:xfrm>
        </p:spPr>
        <p:txBody>
          <a:bodyPr anchor="ctr"/>
          <a:lstStyle/>
          <a:p>
            <a:r>
              <a:rPr lang="en-GB" altLang="en-US" sz="4400" dirty="0"/>
              <a:t>Hold Out –Opposite Tacks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32368-3EBA-E62D-51FC-711A6DBD310C}"/>
              </a:ext>
            </a:extLst>
          </p:cNvPr>
          <p:cNvSpPr txBox="1"/>
          <p:nvPr/>
        </p:nvSpPr>
        <p:spPr>
          <a:xfrm>
            <a:off x="6444208" y="1412776"/>
            <a:ext cx="24816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Yellow passes astern of Blue. </a:t>
            </a:r>
          </a:p>
          <a:p>
            <a:pPr algn="l"/>
            <a:r>
              <a:rPr lang="en-US" dirty="0"/>
              <a:t>Blue is not entitled to room.</a:t>
            </a:r>
          </a:p>
          <a:p>
            <a:pPr algn="l"/>
            <a:r>
              <a:rPr lang="en-US" dirty="0"/>
              <a:t>Blue can not tack.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Green Flag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Umpire from above.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19A8-750C-3F1C-2A74-47FA0731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7"/>
            <a:ext cx="8219256" cy="1885899"/>
          </a:xfrm>
        </p:spPr>
        <p:txBody>
          <a:bodyPr/>
          <a:lstStyle/>
          <a:p>
            <a:r>
              <a:rPr lang="en-US" dirty="0"/>
              <a:t>And YES as soon as Yellow is overlapped to leeward Blue must give her room.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C6951B-C60B-1410-9BDD-B78E8D027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713" y="2160537"/>
            <a:ext cx="5534551" cy="39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15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8076E072-8E3A-A531-E55E-A875A57BD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No one protests!</a:t>
            </a:r>
          </a:p>
        </p:txBody>
      </p:sp>
      <p:pic>
        <p:nvPicPr>
          <p:cNvPr id="140291" name="Picture 3">
            <a:extLst>
              <a:ext uri="{FF2B5EF4-FFF2-40B4-BE49-F238E27FC236}">
                <a16:creationId xmlns:a16="http://schemas.microsoft.com/office/drawing/2014/main" id="{D318E1B4-3E69-60BE-5F5E-471BD5F4A2F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18134" r="39507" b="27780"/>
          <a:stretch>
            <a:fillRect/>
          </a:stretch>
        </p:blipFill>
        <p:spPr>
          <a:xfrm>
            <a:off x="2411413" y="1484313"/>
            <a:ext cx="3998912" cy="4249737"/>
          </a:xfrm>
        </p:spPr>
      </p:pic>
      <p:sp>
        <p:nvSpPr>
          <p:cNvPr id="140292" name="Text Box 4">
            <a:extLst>
              <a:ext uri="{FF2B5EF4-FFF2-40B4-BE49-F238E27FC236}">
                <a16:creationId xmlns:a16="http://schemas.microsoft.com/office/drawing/2014/main" id="{42A0623D-9007-7E18-DCEF-79927F15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805488"/>
            <a:ext cx="504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What do you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629ED-32FD-7311-083B-1C4EF78B1116}"/>
              </a:ext>
            </a:extLst>
          </p:cNvPr>
          <p:cNvSpPr txBox="1"/>
          <p:nvPr/>
        </p:nvSpPr>
        <p:spPr>
          <a:xfrm>
            <a:off x="5868144" y="2132856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Although Yellow was not given mark room, as there was no protest the umpires should do nothing.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B580-70B7-5180-E5E2-BCEF14A6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A9B4-6939-DE96-8087-4D4E859C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Back to the Course</a:t>
            </a:r>
          </a:p>
        </p:txBody>
      </p:sp>
    </p:spTree>
    <p:extLst>
      <p:ext uri="{BB962C8B-B14F-4D97-AF65-F5344CB8AC3E}">
        <p14:creationId xmlns:p14="http://schemas.microsoft.com/office/powerpoint/2010/main" val="29745202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68FFAA35-EDCF-C5B6-8661-254829C5F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Leading Umpire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B4810064-E9EA-43F3-5DA2-F9376F00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0" y="5067523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 dirty="0"/>
              <a:t>Keeps watching the gap.. Be aware of pair swapping…Umpire 2 keep to leeward…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BA6AC-972B-C5CA-EF3A-950545EAD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b="11539"/>
          <a:stretch/>
        </p:blipFill>
        <p:spPr>
          <a:xfrm>
            <a:off x="2051720" y="1196752"/>
            <a:ext cx="3815060" cy="3817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3BAA6E5-CE3A-1818-AFBB-C2950D32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3808" r="17413" b="24710"/>
          <a:stretch>
            <a:fillRect/>
          </a:stretch>
        </p:blipFill>
        <p:spPr bwMode="auto">
          <a:xfrm>
            <a:off x="827088" y="1341438"/>
            <a:ext cx="72739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13B039BC-0B08-B419-4818-AB1AEA2B2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Boat Allocation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9CE4618E-9E66-0F78-1E0F-C4916F4E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6480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 dirty="0"/>
              <a:t>The Second Umpire Boat takes the higher of the low…Yellow 2</a:t>
            </a: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CB596B51-A81A-1621-1188-7BD902ACF0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0425" y="3284538"/>
            <a:ext cx="71438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C3B01-6221-AA06-A8C7-16ACE6D8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6718300" cy="494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7B53F0-63FF-ED67-4AFC-81E78FC0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218258"/>
          </a:xfrm>
        </p:spPr>
        <p:txBody>
          <a:bodyPr/>
          <a:lstStyle/>
          <a:p>
            <a:r>
              <a:rPr lang="en-US" dirty="0"/>
              <a:t>On the top reach</a:t>
            </a:r>
            <a:br>
              <a:rPr lang="en-US" dirty="0"/>
            </a:br>
            <a:r>
              <a:rPr lang="en-US" dirty="0"/>
              <a:t>with no RRS 17 Blue can be luffed</a:t>
            </a:r>
          </a:p>
        </p:txBody>
      </p:sp>
    </p:spTree>
    <p:extLst>
      <p:ext uri="{BB962C8B-B14F-4D97-AF65-F5344CB8AC3E}">
        <p14:creationId xmlns:p14="http://schemas.microsoft.com/office/powerpoint/2010/main" val="26693717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6AB0-8041-0E02-4F8A-EC5561C1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..but now Yellow must give Blue “Mark Room”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7B78E-CBFD-F619-A49E-ECD82338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05655"/>
            <a:ext cx="7772400" cy="3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50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85657B1-9283-E212-5FCD-B3AA7D9B34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/>
              <a:t>The Run</a:t>
            </a:r>
          </a:p>
        </p:txBody>
      </p:sp>
      <p:sp>
        <p:nvSpPr>
          <p:cNvPr id="58376" name="Rectangle 8">
            <a:extLst>
              <a:ext uri="{FF2B5EF4-FFF2-40B4-BE49-F238E27FC236}">
                <a16:creationId xmlns:a16="http://schemas.microsoft.com/office/drawing/2014/main" id="{81D1A419-FC60-06AF-7EFB-9F72117CF1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3200"/>
              <a:t>What are we going to see?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EB5B2816-92AB-69E0-2EDB-27F5D677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484313"/>
            <a:ext cx="2160587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62D1423-ABF3-3CC7-04A4-9D560984B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No RRS17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7A3F683-CF64-7134-672E-818056EFC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Luffing is the main attack tactic.</a:t>
            </a:r>
          </a:p>
          <a:p>
            <a:pPr marL="0" indent="0">
              <a:buNone/>
            </a:pPr>
            <a:r>
              <a:rPr lang="en-GB" altLang="en-US" dirty="0"/>
              <a:t>Key that umpires are positioned to see the gap.</a:t>
            </a:r>
          </a:p>
          <a:p>
            <a:pPr marL="0" indent="0">
              <a:buNone/>
            </a:pPr>
            <a:r>
              <a:rPr lang="en-GB" altLang="en-US" dirty="0"/>
              <a:t>Only 15, 16 and 11 apply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81866-5496-5D9C-AB74-7ACC70AF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74638"/>
            <a:ext cx="32893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4432A-9B41-387F-A1AA-ACE2140B0A65}"/>
              </a:ext>
            </a:extLst>
          </p:cNvPr>
          <p:cNvSpPr txBox="1"/>
          <p:nvPr/>
        </p:nvSpPr>
        <p:spPr>
          <a:xfrm>
            <a:off x="5004048" y="170080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what you may see</a:t>
            </a:r>
          </a:p>
        </p:txBody>
      </p:sp>
    </p:spTree>
    <p:extLst>
      <p:ext uri="{BB962C8B-B14F-4D97-AF65-F5344CB8AC3E}">
        <p14:creationId xmlns:p14="http://schemas.microsoft.com/office/powerpoint/2010/main" val="4102813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54432A-9B41-387F-A1AA-ACE2140B0A65}"/>
              </a:ext>
            </a:extLst>
          </p:cNvPr>
          <p:cNvSpPr txBox="1"/>
          <p:nvPr/>
        </p:nvSpPr>
        <p:spPr>
          <a:xfrm>
            <a:off x="5004048" y="170080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where you must be.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7760D-7EE9-8AC1-680E-6583BA2C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3130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97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76A16C-CB73-48A8-F8D6-35D9F34FB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166018"/>
            <a:ext cx="3813107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2927A0-7E76-52AD-32A0-60EFB6616C52}"/>
              </a:ext>
            </a:extLst>
          </p:cNvPr>
          <p:cNvSpPr txBox="1"/>
          <p:nvPr/>
        </p:nvSpPr>
        <p:spPr>
          <a:xfrm>
            <a:off x="2195736" y="40466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RUN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93C0D-F6E8-15BD-EC3B-98D4BF8AA358}"/>
              </a:ext>
            </a:extLst>
          </p:cNvPr>
          <p:cNvSpPr txBox="1"/>
          <p:nvPr/>
        </p:nvSpPr>
        <p:spPr>
          <a:xfrm>
            <a:off x="5868144" y="1196752"/>
            <a:ext cx="30963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Attacks come from the right, so the leading umpire needs to be with the leading boat. The other umpire astern of the other pair.</a:t>
            </a:r>
          </a:p>
        </p:txBody>
      </p:sp>
    </p:spTree>
    <p:extLst>
      <p:ext uri="{BB962C8B-B14F-4D97-AF65-F5344CB8AC3E}">
        <p14:creationId xmlns:p14="http://schemas.microsoft.com/office/powerpoint/2010/main" val="1462927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7E0D-866B-14FF-9860-B0CB5DC2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leeward mark…who has Mark Room?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B9054-4FCB-B63B-B7CF-EF540F0F1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3749006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45139-5A0F-FE7A-C7FA-BCA08FB86D0C}"/>
              </a:ext>
            </a:extLst>
          </p:cNvPr>
          <p:cNvSpPr txBox="1"/>
          <p:nvPr/>
        </p:nvSpPr>
        <p:spPr>
          <a:xfrm>
            <a:off x="5796136" y="21328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34243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87D93323-7865-F5B5-B379-14F9B0F81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16.2 on the run</a:t>
            </a:r>
          </a:p>
        </p:txBody>
      </p:sp>
      <p:sp>
        <p:nvSpPr>
          <p:cNvPr id="146436" name="Text Box 4">
            <a:extLst>
              <a:ext uri="{FF2B5EF4-FFF2-40B4-BE49-F238E27FC236}">
                <a16:creationId xmlns:a16="http://schemas.microsoft.com/office/drawing/2014/main" id="{D3D4DE81-C316-129F-8137-6EC01E9E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941888"/>
            <a:ext cx="640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What do you think of this?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D1EBE3-B038-3773-BDD9-9D7521B81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71" y="1458912"/>
            <a:ext cx="8229600" cy="26215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17A13D39-2862-5D1D-9CAE-5F058D0BA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Finish Line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26595C35-737F-0630-CE35-39F03E05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2490" r="4097" b="28389"/>
          <a:stretch>
            <a:fillRect/>
          </a:stretch>
        </p:blipFill>
        <p:spPr bwMode="auto">
          <a:xfrm>
            <a:off x="468313" y="1773238"/>
            <a:ext cx="8351837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FE78F99D-752E-D171-5267-CD5AB476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3808" r="17413" b="24710"/>
          <a:stretch>
            <a:fillRect/>
          </a:stretch>
        </p:blipFill>
        <p:spPr bwMode="auto">
          <a:xfrm>
            <a:off x="827088" y="1341438"/>
            <a:ext cx="72739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970DEE46-1883-C654-DC86-CF45B3CD0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Tracking and Calling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AAF8BB60-9505-17BD-9FA0-5DE00A48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The Driving Umpire tracks and calls the Yellow boat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72CCDFEF-7761-1CC0-B1C2-0CDCBA6A6D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0425" y="3284538"/>
            <a:ext cx="71438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ACA785B-E578-FD3D-03B7-4D72004A7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Opportunities 1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D1205335-E789-7259-A0A0-F44048B45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r="5432" b="30908"/>
          <a:stretch>
            <a:fillRect/>
          </a:stretch>
        </p:blipFill>
        <p:spPr bwMode="auto">
          <a:xfrm>
            <a:off x="468313" y="1412875"/>
            <a:ext cx="80645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id="{D46FA851-113C-B16F-356D-1E787760E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1296988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6F39C73B-A74A-0872-0A8F-87E33425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Yellow: Inside Starboard…can luff? Remember no 18.4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DAC5157-86BF-E1D1-D325-A1EE1CBF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Opportunities 2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4FFF5279-D78B-B62F-3754-1910CF09C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1296988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AFC22A3E-1656-5660-1022-CF4AF8D9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Yellow:Is starboard…but Blue has mark room.</a:t>
            </a:r>
          </a:p>
        </p:txBody>
      </p:sp>
      <p:pic>
        <p:nvPicPr>
          <p:cNvPr id="71687" name="Picture 7">
            <a:extLst>
              <a:ext uri="{FF2B5EF4-FFF2-40B4-BE49-F238E27FC236}">
                <a16:creationId xmlns:a16="http://schemas.microsoft.com/office/drawing/2014/main" id="{DDE567FD-6C4E-C001-DE8D-581A2D4A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r="4771" b="22163"/>
          <a:stretch>
            <a:fillRect/>
          </a:stretch>
        </p:blipFill>
        <p:spPr bwMode="auto">
          <a:xfrm>
            <a:off x="323850" y="1196975"/>
            <a:ext cx="8424863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8" name="Rectangle 8">
            <a:extLst>
              <a:ext uri="{FF2B5EF4-FFF2-40B4-BE49-F238E27FC236}">
                <a16:creationId xmlns:a16="http://schemas.microsoft.com/office/drawing/2014/main" id="{3A2747CA-2297-2EC1-A2A0-1A75D63E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1296987" cy="576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D44F2EC-35B2-925A-AC1A-CB7C28F0D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Limitations 1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B3B7EC7-C110-60DF-9BA7-D455EFD7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1296988" cy="504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BED876B2-2894-CDC9-A68C-03EEF565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Yellow Is starboard can luff until position 3…but then Blue has mark room.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C557FDC7-585A-C5DC-1C19-728127C87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1296987" cy="576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12" name="Picture 8">
            <a:extLst>
              <a:ext uri="{FF2B5EF4-FFF2-40B4-BE49-F238E27FC236}">
                <a16:creationId xmlns:a16="http://schemas.microsoft.com/office/drawing/2014/main" id="{D6511BAD-32FF-9073-93CD-F3C1411C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8771" r="6093" b="22192"/>
          <a:stretch>
            <a:fillRect/>
          </a:stretch>
        </p:blipFill>
        <p:spPr bwMode="auto">
          <a:xfrm>
            <a:off x="684213" y="1341438"/>
            <a:ext cx="813752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D852978-B967-5D43-0309-FA83B5E81B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en-GB" altLang="en-US" sz="4000"/>
              <a:t>Where to be at the finish..Boat End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99C54F9C-FC31-74D2-8614-3A7C47C3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3763"/>
          <a:stretch>
            <a:fillRect/>
          </a:stretch>
        </p:blipFill>
        <p:spPr bwMode="auto">
          <a:xfrm>
            <a:off x="395288" y="1125538"/>
            <a:ext cx="8364537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8C2F1870-050B-1815-CEFC-0153FD89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00663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Below: to see the zone entry and overlap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B1E32B4-262B-CA55-AADC-881D5F87C7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en-GB" altLang="en-US" sz="4000"/>
              <a:t>Where to be at the finish..Pin End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3865F309-FE77-C890-7E28-AE35576A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340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Below: to see the zone entry and overlap / Opposite tacks</a:t>
            </a:r>
          </a:p>
        </p:txBody>
      </p:sp>
      <p:pic>
        <p:nvPicPr>
          <p:cNvPr id="75781" name="Picture 5">
            <a:extLst>
              <a:ext uri="{FF2B5EF4-FFF2-40B4-BE49-F238E27FC236}">
                <a16:creationId xmlns:a16="http://schemas.microsoft.com/office/drawing/2014/main" id="{CAC4004A-0116-3D70-2C63-FF2E1B28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6253" r="14095" b="17183"/>
          <a:stretch>
            <a:fillRect/>
          </a:stretch>
        </p:blipFill>
        <p:spPr bwMode="auto">
          <a:xfrm>
            <a:off x="323850" y="1196975"/>
            <a:ext cx="8459788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4D324F2F-B112-1F19-9F1D-FB4231AAB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about this?</a:t>
            </a:r>
          </a:p>
        </p:txBody>
      </p:sp>
      <p:pic>
        <p:nvPicPr>
          <p:cNvPr id="145411" name="Picture 3">
            <a:extLst>
              <a:ext uri="{FF2B5EF4-FFF2-40B4-BE49-F238E27FC236}">
                <a16:creationId xmlns:a16="http://schemas.microsoft.com/office/drawing/2014/main" id="{166D846F-90C4-B43F-7955-842992CEA01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1"/>
          <a:stretch>
            <a:fillRect/>
          </a:stretch>
        </p:blipFill>
        <p:spPr>
          <a:xfrm>
            <a:off x="1692275" y="1341438"/>
            <a:ext cx="5818188" cy="4525962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0BD4AB2-55F7-FDF7-1B3F-93A158BA9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Remember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417268E6-EB65-1F26-9BFC-9C0208B5D53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229600" cy="4525963"/>
          </a:xfrm>
        </p:spPr>
      </p:pic>
      <p:sp>
        <p:nvSpPr>
          <p:cNvPr id="76804" name="Text Box 4">
            <a:extLst>
              <a:ext uri="{FF2B5EF4-FFF2-40B4-BE49-F238E27FC236}">
                <a16:creationId xmlns:a16="http://schemas.microsoft.com/office/drawing/2014/main" id="{12848523-3D4F-0DAB-5BD1-5646E043B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3405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Everything that goes up has to come down</a:t>
            </a: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643F67EA-757F-3058-14C9-89E2672C8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27368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6F43-5F2A-0F17-BDB4-B1339A4C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finish…generally better not to get too close.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B62446-2596-9C68-4302-230FD1874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8311"/>
            <a:ext cx="8229600" cy="43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34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FD49-3A21-010C-671E-9D3414E8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YES Blue has MARK 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2B9E4A-595D-AB42-93B6-83BE8FE82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3972"/>
            <a:ext cx="8229600" cy="39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6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33CBE051-E8CC-388E-C997-B3112D538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Finally… Advantage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DC559-5114-8F5D-2415-35B610DDA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6263"/>
            <a:ext cx="8229600" cy="51070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some situations a team in last place by taking a voluntary or umpire imposed penalty ends up in 3</a:t>
            </a:r>
            <a:r>
              <a:rPr lang="en-US" baseline="30000" dirty="0"/>
              <a:t>rd</a:t>
            </a:r>
            <a:r>
              <a:rPr lang="en-US" dirty="0"/>
              <a:t> place. </a:t>
            </a:r>
          </a:p>
          <a:p>
            <a:pPr marL="0" indent="0">
              <a:buNone/>
            </a:pPr>
            <a:r>
              <a:rPr lang="en-US" dirty="0"/>
              <a:t>Or going into a situation it is being controlled, but by doing a penalty is in control. </a:t>
            </a:r>
          </a:p>
          <a:p>
            <a:pPr marL="0" indent="0">
              <a:buNone/>
            </a:pPr>
            <a:r>
              <a:rPr lang="en-US" dirty="0"/>
              <a:t>Give additional penalties to place them behind the boat they infringed.</a:t>
            </a:r>
          </a:p>
          <a:p>
            <a:pPr marL="0" indent="0">
              <a:buNone/>
            </a:pPr>
            <a:r>
              <a:rPr lang="en-US" dirty="0"/>
              <a:t>Hail “Advantage” so the boat knows why.</a:t>
            </a:r>
          </a:p>
          <a:p>
            <a:pPr marL="0" indent="0">
              <a:buNone/>
            </a:pPr>
            <a:r>
              <a:rPr lang="en-US" baseline="30000" dirty="0"/>
              <a:t> </a:t>
            </a:r>
            <a:r>
              <a:rPr lang="en-US" sz="3600" baseline="30000" dirty="0"/>
              <a:t> </a:t>
            </a:r>
            <a:r>
              <a:rPr lang="en-US" baseline="30000" dirty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A7364230-5779-644D-1893-5C6D8351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13808" r="17413" b="24710"/>
          <a:stretch>
            <a:fillRect/>
          </a:stretch>
        </p:blipFill>
        <p:spPr bwMode="auto">
          <a:xfrm>
            <a:off x="827088" y="1341438"/>
            <a:ext cx="727392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97CAE84A-1CDA-8C86-D364-01104F439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Tracking and Calling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74D97C5D-8DA1-5C62-2155-047202064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7345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The Non Driving Umpire tracks and calls the Blue boats that become an issue to the Yellow boat.</a:t>
            </a:r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30808DC1-0DAA-9EB3-0F17-A31435BF0A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0425" y="3284538"/>
            <a:ext cx="71438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98EA-9ECB-E85A-64A4-5CB486BF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554663"/>
            <a:ext cx="8229600" cy="1143000"/>
          </a:xfrm>
        </p:spPr>
        <p:txBody>
          <a:bodyPr/>
          <a:lstStyle/>
          <a:p>
            <a:r>
              <a:rPr lang="en-US" dirty="0"/>
              <a:t>GOOD LUCK-ENJOY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9956A7-0FA2-F907-CB28-1AFCADEFB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92696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7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>
            <a:extLst>
              <a:ext uri="{FF2B5EF4-FFF2-40B4-BE49-F238E27FC236}">
                <a16:creationId xmlns:a16="http://schemas.microsoft.com/office/drawing/2014/main" id="{5E459CEC-0153-2C20-249E-BD04E2AF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89588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Each Umpire tracks his own boat.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02655649-4643-E7D6-09E4-E8540DBA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5053" r="13420" b="34753"/>
          <a:stretch>
            <a:fillRect/>
          </a:stretch>
        </p:blipFill>
        <p:spPr bwMode="auto">
          <a:xfrm>
            <a:off x="1258888" y="1412875"/>
            <a:ext cx="72739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Rectangle 8">
            <a:extLst>
              <a:ext uri="{FF2B5EF4-FFF2-40B4-BE49-F238E27FC236}">
                <a16:creationId xmlns:a16="http://schemas.microsoft.com/office/drawing/2014/main" id="{D9E746AC-EBD1-DA84-A548-73C2C2036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Prestart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>
            <a:extLst>
              <a:ext uri="{FF2B5EF4-FFF2-40B4-BE49-F238E27FC236}">
                <a16:creationId xmlns:a16="http://schemas.microsoft.com/office/drawing/2014/main" id="{E1B6411D-89AE-DFCE-6BFF-271814E5A5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/>
              <a:t>Its seems just like Match Racing…</a:t>
            </a: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EBD5DE5D-5BCE-73F3-9F1B-1A5034631D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1421</Words>
  <Application>Microsoft Macintosh PowerPoint</Application>
  <PresentationFormat>On-screen Show (4:3)</PresentationFormat>
  <Paragraphs>165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Arial</vt:lpstr>
      <vt:lpstr>Default Design</vt:lpstr>
      <vt:lpstr>PowerPoint Presentation</vt:lpstr>
      <vt:lpstr>Some Rule Changes</vt:lpstr>
      <vt:lpstr>Boat Allocation</vt:lpstr>
      <vt:lpstr>Boat Allocation</vt:lpstr>
      <vt:lpstr>Boat Allocation</vt:lpstr>
      <vt:lpstr>Tracking and Calling</vt:lpstr>
      <vt:lpstr>Tracking and Calling</vt:lpstr>
      <vt:lpstr>Prestart</vt:lpstr>
      <vt:lpstr>Its seems just like Match Racing…</vt:lpstr>
      <vt:lpstr>But there is another pair</vt:lpstr>
      <vt:lpstr>Approaching the Line to Start</vt:lpstr>
      <vt:lpstr>Approaching the Line to Start</vt:lpstr>
      <vt:lpstr>At the Start</vt:lpstr>
      <vt:lpstr> She can spin round the mark…</vt:lpstr>
      <vt:lpstr>After the Start</vt:lpstr>
      <vt:lpstr>And keep Very Close</vt:lpstr>
      <vt:lpstr>By keeping REALLY close you are always there to see any infringements.</vt:lpstr>
      <vt:lpstr>Anticipation: What is likely to happen next?</vt:lpstr>
      <vt:lpstr>Where do you want to be?</vt:lpstr>
      <vt:lpstr>PowerPoint Presentation</vt:lpstr>
      <vt:lpstr>…Not ideal! So maybe…</vt:lpstr>
      <vt:lpstr>By keeping close you have the options.</vt:lpstr>
      <vt:lpstr>And then there is the Titanic Option.</vt:lpstr>
      <vt:lpstr>Crosses</vt:lpstr>
      <vt:lpstr>  In Team Racing the game is all about control. So when you see this there are only Four Options:  </vt:lpstr>
      <vt:lpstr>The simple cross</vt:lpstr>
      <vt:lpstr>If you are certain Yellow will sail straight on… and this is likely in a 2-3 approaching a windward      mark.</vt:lpstr>
      <vt:lpstr>But if you think Yellow may tack to cover.</vt:lpstr>
      <vt:lpstr>Option 3 The Lee Bow Tack</vt:lpstr>
      <vt:lpstr>Option 4- Sailing to pass to leeward</vt:lpstr>
      <vt:lpstr>So we can get a “Dial Down”</vt:lpstr>
      <vt:lpstr> Rule 16.2</vt:lpstr>
      <vt:lpstr>Looking at this Dial Down</vt:lpstr>
      <vt:lpstr>Umpiring a Dial Down</vt:lpstr>
      <vt:lpstr>Back to positioning</vt:lpstr>
      <vt:lpstr>Close Crossing</vt:lpstr>
      <vt:lpstr>If very close…</vt:lpstr>
      <vt:lpstr>Team Tactics on the beat 1.</vt:lpstr>
      <vt:lpstr>We have this… and Yellow are winning.</vt:lpstr>
      <vt:lpstr>Helping the Other Umpire</vt:lpstr>
      <vt:lpstr>Approaching the Zone</vt:lpstr>
      <vt:lpstr>At the mark-lots of rules</vt:lpstr>
      <vt:lpstr>At the mark-lots of rules</vt:lpstr>
      <vt:lpstr>At the mark-lots of rules</vt:lpstr>
      <vt:lpstr>Hold Out –Opposite Tacks</vt:lpstr>
      <vt:lpstr>And YES as soon as Yellow is overlapped to leeward Blue must give her room.</vt:lpstr>
      <vt:lpstr>No one protests!</vt:lpstr>
      <vt:lpstr>PowerPoint Presentation</vt:lpstr>
      <vt:lpstr>Leading Umpire</vt:lpstr>
      <vt:lpstr>On the top reach with no RRS 17 Blue can be luffed</vt:lpstr>
      <vt:lpstr>..but now Yellow must give Blue “Mark Room”</vt:lpstr>
      <vt:lpstr>The Run</vt:lpstr>
      <vt:lpstr>Remember No RRS17</vt:lpstr>
      <vt:lpstr>PowerPoint Presentation</vt:lpstr>
      <vt:lpstr>PowerPoint Presentation</vt:lpstr>
      <vt:lpstr>PowerPoint Presentation</vt:lpstr>
      <vt:lpstr>At the leeward mark…who has Mark Room?</vt:lpstr>
      <vt:lpstr>16.2 on the run</vt:lpstr>
      <vt:lpstr>The Finish Line</vt:lpstr>
      <vt:lpstr>The Opportunities 1</vt:lpstr>
      <vt:lpstr>The Opportunities 2</vt:lpstr>
      <vt:lpstr>The Limitations 1</vt:lpstr>
      <vt:lpstr>Where to be at the finish..Boat End</vt:lpstr>
      <vt:lpstr>Where to be at the finish..Pin End</vt:lpstr>
      <vt:lpstr>What about this?</vt:lpstr>
      <vt:lpstr>Remember</vt:lpstr>
      <vt:lpstr>At the finish…generally better not to get too close.</vt:lpstr>
      <vt:lpstr>…and YES Blue has MARK ROOM</vt:lpstr>
      <vt:lpstr>Finally… Advantage</vt:lpstr>
      <vt:lpstr>GOOD LUCK-ENJOY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Boat Allocation</dc:title>
  <dc:creator>.</dc:creator>
  <cp:lastModifiedBy>Bruce Hebbert</cp:lastModifiedBy>
  <cp:revision>48</cp:revision>
  <dcterms:created xsi:type="dcterms:W3CDTF">2011-08-28T15:49:22Z</dcterms:created>
  <dcterms:modified xsi:type="dcterms:W3CDTF">2023-10-14T07:42:54Z</dcterms:modified>
</cp:coreProperties>
</file>